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19" r:id="rId3"/>
    <p:sldId id="769" r:id="rId4"/>
    <p:sldId id="819" r:id="rId5"/>
    <p:sldId id="814" r:id="rId6"/>
    <p:sldId id="820" r:id="rId7"/>
    <p:sldId id="822" r:id="rId8"/>
    <p:sldId id="821" r:id="rId9"/>
    <p:sldId id="815" r:id="rId10"/>
    <p:sldId id="817" r:id="rId11"/>
    <p:sldId id="818" r:id="rId12"/>
    <p:sldId id="823" r:id="rId13"/>
    <p:sldId id="810" r:id="rId14"/>
    <p:sldId id="812" r:id="rId15"/>
    <p:sldId id="826" r:id="rId16"/>
    <p:sldId id="827" r:id="rId17"/>
    <p:sldId id="828" r:id="rId18"/>
    <p:sldId id="830" r:id="rId19"/>
    <p:sldId id="831" r:id="rId20"/>
    <p:sldId id="829" r:id="rId21"/>
    <p:sldId id="837" r:id="rId22"/>
    <p:sldId id="832" r:id="rId23"/>
    <p:sldId id="833" r:id="rId24"/>
    <p:sldId id="834" r:id="rId25"/>
    <p:sldId id="836" r:id="rId26"/>
    <p:sldId id="838" r:id="rId27"/>
    <p:sldId id="835" r:id="rId28"/>
    <p:sldId id="839" r:id="rId29"/>
    <p:sldId id="842" r:id="rId30"/>
    <p:sldId id="840" r:id="rId31"/>
    <p:sldId id="841" r:id="rId32"/>
    <p:sldId id="852" r:id="rId33"/>
    <p:sldId id="844" r:id="rId34"/>
    <p:sldId id="845" r:id="rId35"/>
    <p:sldId id="846" r:id="rId36"/>
    <p:sldId id="847" r:id="rId37"/>
    <p:sldId id="848" r:id="rId38"/>
    <p:sldId id="849" r:id="rId39"/>
    <p:sldId id="856" r:id="rId40"/>
    <p:sldId id="850" r:id="rId41"/>
    <p:sldId id="851" r:id="rId42"/>
    <p:sldId id="857" r:id="rId43"/>
    <p:sldId id="843" r:id="rId44"/>
    <p:sldId id="854" r:id="rId45"/>
    <p:sldId id="855" r:id="rId46"/>
    <p:sldId id="858" r:id="rId47"/>
    <p:sldId id="811" r:id="rId48"/>
    <p:sldId id="859" r:id="rId49"/>
    <p:sldId id="653" r:id="rId50"/>
    <p:sldId id="342" r:id="rId51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72" autoAdjust="0"/>
    <p:restoredTop sz="84555" autoAdjust="0"/>
  </p:normalViewPr>
  <p:slideViewPr>
    <p:cSldViewPr snapToGrid="0" snapToObjects="1">
      <p:cViewPr varScale="1">
        <p:scale>
          <a:sx n="30" d="100"/>
          <a:sy n="30" d="100"/>
        </p:scale>
        <p:origin x="60" y="24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678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3551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877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3095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97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74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231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96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3411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295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994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22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606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0967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7328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692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1496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1458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27613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4532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287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8645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350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1516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4126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335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050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02882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147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79968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837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9896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50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410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0472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453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1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793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pring.io/projects/spring-data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ttacomsian.com/blog/spring-data-jpa-named-queri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lombok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lombok.org/download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baeldu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#getting-started-guid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9698477" cy="9334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5: Create </a:t>
            </a:r>
            <a:r>
              <a:rPr lang="en-US" dirty="0"/>
              <a:t>service &amp; </a:t>
            </a:r>
            <a:r>
              <a:rPr lang="en-US" dirty="0" smtClean="0"/>
              <a:t>controller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3" y="3467101"/>
            <a:ext cx="10583392" cy="9124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494" y="3467100"/>
            <a:ext cx="12778745" cy="763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3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6326627" cy="9143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6: Start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50" y="3499246"/>
            <a:ext cx="10452149" cy="9083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650" y="5717001"/>
            <a:ext cx="13243248" cy="358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16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6326627" cy="9143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7: 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14" y="3746370"/>
            <a:ext cx="11023936" cy="85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362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09224" y="2612859"/>
            <a:ext cx="9980264" cy="7700721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Working </a:t>
            </a:r>
            <a:r>
              <a:rPr lang="en-US" dirty="0"/>
              <a:t>with both SQL &amp; NoSQL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Spring Data JPA Generated DAO </a:t>
            </a:r>
            <a:r>
              <a:rPr lang="en-US" dirty="0" smtClean="0">
                <a:sym typeface="Wingdings" panose="05000000000000000000" pitchFamily="2" charset="2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No More DAO Implementations 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Main </a:t>
            </a:r>
            <a:r>
              <a:rPr lang="en-US" dirty="0"/>
              <a:t>tasks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CRUD (Create, Read, Update, Delete)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Pagination, </a:t>
            </a:r>
            <a:r>
              <a:rPr lang="en-US" dirty="0"/>
              <a:t>Sorting and </a:t>
            </a:r>
            <a:r>
              <a:rPr lang="en-US" dirty="0" smtClean="0"/>
              <a:t>Filtering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5396" y="2533651"/>
            <a:ext cx="8439150" cy="5200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20095723" y="2030758"/>
            <a:ext cx="3993774" cy="857662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418988" y="10874666"/>
            <a:ext cx="6673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5"/>
              </a:rPr>
              <a:t>https://spring.io/projects/spring-data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4293011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561097" y="2533652"/>
            <a:ext cx="9879536" cy="900520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 Support multiple </a:t>
            </a:r>
            <a:r>
              <a:rPr lang="en-US" dirty="0" smtClean="0"/>
              <a:t>features: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Custom Query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Paging &amp; Sorting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Specification (Where)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Transaction (Next Lesson)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Spring Data Rest (Next Lesson)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19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8017158" cy="5540072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Custom Query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Method names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@Query Annotation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Named Queries (Self-study)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7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4863178" cy="111692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Method names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0" y="4248498"/>
            <a:ext cx="23874652" cy="48115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54817" y="9336941"/>
            <a:ext cx="19880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Repository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83145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722062" y="10541271"/>
            <a:ext cx="36535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Service &amp; Controller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14" y="2831361"/>
            <a:ext cx="11156875" cy="7048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16" y="2831361"/>
            <a:ext cx="12114470" cy="70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0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679695" y="10541271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Test</a:t>
            </a:r>
            <a:endParaRPr lang="en-US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84" y="2668857"/>
            <a:ext cx="14749285" cy="73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43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Hello World Spring Data JPA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Data Introduction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Query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Paging &amp; Sorting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Lombok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Boot </a:t>
            </a:r>
            <a:r>
              <a:rPr lang="en-US" altLang="en-US" sz="6600" b="0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Devtools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524000"/>
            <a:ext cx="14187307" cy="1024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0449" y="1524000"/>
            <a:ext cx="6762506" cy="102409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93205" y="11873339"/>
            <a:ext cx="24769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Name Pattern</a:t>
            </a:r>
          </a:p>
        </p:txBody>
      </p:sp>
      <p:sp>
        <p:nvSpPr>
          <p:cNvPr id="7" name="Rectangle 6"/>
          <p:cNvSpPr/>
          <p:nvPr/>
        </p:nvSpPr>
        <p:spPr>
          <a:xfrm>
            <a:off x="18648800" y="11884075"/>
            <a:ext cx="30476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Pattern</a:t>
            </a:r>
            <a:endParaRPr lang="en-US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683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0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7" y="2540673"/>
            <a:ext cx="6003226" cy="83454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@Query Annotation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365542" y="6897548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HQL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64544" y="10381642"/>
            <a:ext cx="91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896" y="3273837"/>
            <a:ext cx="14224098" cy="3564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56" y="8487952"/>
            <a:ext cx="20282178" cy="1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26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10773324" cy="11838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Modifying @Query with Transaction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523175" y="11017407"/>
            <a:ext cx="3698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Repository &amp; Service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037" y="3724507"/>
            <a:ext cx="14733999" cy="71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04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23175" y="9590052"/>
            <a:ext cx="3127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 &amp; Test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49" y="4380103"/>
            <a:ext cx="24016747" cy="48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0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2"/>
            <a:ext cx="16928799" cy="263349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 Named Queries (Self-study)</a:t>
            </a:r>
          </a:p>
          <a:p>
            <a:pPr marL="889000" lvl="2" indent="0" hangingPunct="1">
              <a:buNone/>
            </a:pPr>
            <a:r>
              <a:rPr lang="en-US" sz="3800" u="sng" dirty="0" smtClean="0">
                <a:hlinkClick r:id="rId3"/>
              </a:rPr>
              <a:t>https</a:t>
            </a:r>
            <a:r>
              <a:rPr lang="en-US" sz="3800" u="sng" dirty="0">
                <a:hlinkClick r:id="rId3"/>
              </a:rPr>
              <a:t>://attacomsian.com/blog/spring-data-jpa-named-queries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88721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614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10773324" cy="11838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Paging &amp; Sorting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523175" y="11017407"/>
            <a:ext cx="3698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Repository &amp; Service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233" y="3958683"/>
            <a:ext cx="12056331" cy="68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65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23175" y="12067994"/>
            <a:ext cx="3127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 &amp; Test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80" y="1524000"/>
            <a:ext cx="19391920" cy="1054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7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37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0"/>
            <a:ext cx="15992678" cy="1036954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1: Create </a:t>
            </a:r>
            <a:r>
              <a:rPr lang="en-US" dirty="0"/>
              <a:t>Spring </a:t>
            </a:r>
            <a:r>
              <a:rPr lang="en-US" dirty="0" smtClean="0"/>
              <a:t>Project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2: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/>
              <a:t>database into </a:t>
            </a:r>
            <a:r>
              <a:rPr lang="en-US" dirty="0" err="1"/>
              <a:t>application.properties</a:t>
            </a:r>
            <a:r>
              <a:rPr lang="en-US" dirty="0"/>
              <a:t> file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3: Create </a:t>
            </a:r>
            <a:r>
              <a:rPr lang="en-US" dirty="0"/>
              <a:t>Persistent Object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4: Create </a:t>
            </a:r>
            <a:r>
              <a:rPr lang="en-US" dirty="0"/>
              <a:t>interface </a:t>
            </a:r>
            <a:r>
              <a:rPr lang="en-US" dirty="0" err="1"/>
              <a:t>JpaRepository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5: Create </a:t>
            </a:r>
            <a:r>
              <a:rPr lang="en-US" dirty="0"/>
              <a:t>service &amp; controller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6: Start Server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7: Test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21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Data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10773324" cy="118383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parameter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56" y="3443077"/>
            <a:ext cx="17442830" cy="875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vi-VN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Other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1"/>
            <a:ext cx="6761710" cy="392348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Lombok</a:t>
            </a:r>
            <a:endParaRPr lang="vi-VN" dirty="0" smtClean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vi-VN" dirty="0"/>
              <a:t> </a:t>
            </a:r>
            <a:r>
              <a:rPr lang="vi-VN" dirty="0" smtClean="0"/>
              <a:t>Spring Boot Devtools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9050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5949047" cy="392348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Lombok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Auto generate getter/setter, constructor, </a:t>
            </a:r>
            <a:r>
              <a:rPr lang="en-US" dirty="0" err="1" smtClean="0"/>
              <a:t>toString</a:t>
            </a:r>
            <a:r>
              <a:rPr lang="en-US" dirty="0" smtClean="0"/>
              <a:t>(), equal(), ....</a:t>
            </a:r>
            <a:endParaRPr lang="vi-VN" dirty="0" smtClean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vi-VN" dirty="0"/>
              <a:t> Home page: </a:t>
            </a:r>
            <a:r>
              <a:rPr lang="vi-VN" dirty="0">
                <a:hlinkClick r:id="rId3"/>
              </a:rPr>
              <a:t>https://projectlombok.org</a:t>
            </a:r>
            <a:r>
              <a:rPr lang="vi-VN" dirty="0" smtClean="0">
                <a:hlinkClick r:id="rId3"/>
              </a:rPr>
              <a:t>/</a:t>
            </a:r>
            <a:r>
              <a:rPr lang="vi-VN" dirty="0" smtClean="0"/>
              <a:t>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962" y="6613016"/>
            <a:ext cx="10488716" cy="584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16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7216358" cy="82181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</a:t>
            </a:r>
            <a:r>
              <a:rPr lang="en-US" dirty="0"/>
              <a:t>1: Download </a:t>
            </a:r>
            <a:r>
              <a:rPr lang="en-US" dirty="0" smtClean="0"/>
              <a:t>and install </a:t>
            </a:r>
            <a:r>
              <a:rPr lang="en-US" dirty="0"/>
              <a:t>Lombok plugin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2: Create maven project &amp; Add Lombok library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3: </a:t>
            </a:r>
            <a:r>
              <a:rPr lang="en-US" dirty="0"/>
              <a:t>Using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</a:t>
            </a:r>
            <a:r>
              <a:rPr lang="en-US" dirty="0" smtClean="0"/>
              <a:t>4: </a:t>
            </a:r>
            <a:r>
              <a:rPr lang="en-US" dirty="0" smtClean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12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</a:t>
            </a: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1632229" cy="235100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1</a:t>
            </a:r>
            <a:r>
              <a:rPr lang="en-US" dirty="0"/>
              <a:t>: Download </a:t>
            </a:r>
            <a:r>
              <a:rPr lang="en-US" dirty="0" smtClean="0"/>
              <a:t>and install </a:t>
            </a:r>
            <a:r>
              <a:rPr lang="en-US" dirty="0"/>
              <a:t>Lombok </a:t>
            </a:r>
            <a:r>
              <a:rPr lang="en-US" dirty="0" smtClean="0"/>
              <a:t>plugin</a:t>
            </a:r>
          </a:p>
          <a:p>
            <a:pPr marL="0" indent="0" hangingPunct="1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projectlombok.org/download</a:t>
            </a:r>
            <a:r>
              <a:rPr lang="en-US" dirty="0" smtClean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52" y="5052318"/>
            <a:ext cx="11313113" cy="6562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1999" y="4832245"/>
            <a:ext cx="11173183" cy="67825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23175" y="11775461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Restart IDE</a:t>
            </a:r>
          </a:p>
        </p:txBody>
      </p:sp>
    </p:spTree>
    <p:extLst>
      <p:ext uri="{BB962C8B-B14F-4D97-AF65-F5344CB8AC3E}">
        <p14:creationId xmlns:p14="http://schemas.microsoft.com/office/powerpoint/2010/main" val="786711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3986775" cy="100019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2: Create maven project &amp; Add Lombok library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70" y="3714349"/>
            <a:ext cx="9284312" cy="8642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687" y="6493725"/>
            <a:ext cx="11114540" cy="21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68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465832"/>
            <a:ext cx="9641934" cy="6534203"/>
          </a:xfrm>
          <a:prstGeom prst="rect">
            <a:avLst/>
          </a:prstGeom>
        </p:spPr>
      </p:pic>
      <p:pic>
        <p:nvPicPr>
          <p:cNvPr id="8" name="Google Shape;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4558" y="2337145"/>
            <a:ext cx="10441837" cy="87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523175" y="11336214"/>
            <a:ext cx="2156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Restart IDE</a:t>
            </a:r>
          </a:p>
        </p:txBody>
      </p:sp>
    </p:spTree>
    <p:extLst>
      <p:ext uri="{BB962C8B-B14F-4D97-AF65-F5344CB8AC3E}">
        <p14:creationId xmlns:p14="http://schemas.microsoft.com/office/powerpoint/2010/main" val="3262197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2"/>
            <a:ext cx="4589856" cy="101965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3: Using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54" y="3952308"/>
            <a:ext cx="12314102" cy="68584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48078" y="11336214"/>
            <a:ext cx="3052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@Getter @Setter</a:t>
            </a:r>
          </a:p>
        </p:txBody>
      </p:sp>
    </p:spTree>
    <p:extLst>
      <p:ext uri="{BB962C8B-B14F-4D97-AF65-F5344CB8AC3E}">
        <p14:creationId xmlns:p14="http://schemas.microsoft.com/office/powerpoint/2010/main" val="368032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HelloWorld with 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4473124" cy="94183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/>
              <a:t>Step </a:t>
            </a:r>
            <a:r>
              <a:rPr lang="en-US" dirty="0" smtClean="0"/>
              <a:t>4: </a:t>
            </a:r>
            <a:r>
              <a:rPr lang="en-US" dirty="0"/>
              <a:t>Test</a:t>
            </a: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375" y="5343613"/>
            <a:ext cx="11025578" cy="35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61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065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12422627" cy="11747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1: Create </a:t>
            </a:r>
            <a:r>
              <a:rPr lang="en-US" dirty="0"/>
              <a:t>Spring </a:t>
            </a:r>
            <a:r>
              <a:rPr lang="en-US" dirty="0" smtClean="0"/>
              <a:t>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734" y="6677309"/>
            <a:ext cx="9991903" cy="2013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0" y="2920077"/>
            <a:ext cx="9453563" cy="95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58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90" y="1812223"/>
            <a:ext cx="9707089" cy="54064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32040" y="3774305"/>
            <a:ext cx="3804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b="0" i="1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NoArgsConstructor</a:t>
            </a:r>
            <a:endParaRPr lang="en-US" b="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0417" y="1617643"/>
            <a:ext cx="7755687" cy="21566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3214" y="7371104"/>
            <a:ext cx="30524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@Getter @Setter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19" y="9206685"/>
            <a:ext cx="13540769" cy="26914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48806" y="11788769"/>
            <a:ext cx="1999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vi-VN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ToString</a:t>
            </a:r>
            <a:endParaRPr lang="en-US" b="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59248" y="10444083"/>
            <a:ext cx="58304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vi-VN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Similar to @</a:t>
            </a:r>
            <a:r>
              <a:rPr lang="vi-VN" b="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EqualsAndHashCode</a:t>
            </a:r>
            <a:endParaRPr lang="en-US" b="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1893" y="5279627"/>
            <a:ext cx="10564540" cy="3279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332040" y="8466267"/>
            <a:ext cx="48301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en-US" b="0" i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RequiredArgsConstructor</a:t>
            </a:r>
            <a:endParaRPr lang="en-US" b="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240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Lombok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45639" y="8374077"/>
            <a:ext cx="1383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@</a:t>
            </a:r>
            <a:r>
              <a:rPr lang="vi-VN" b="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endParaRPr lang="en-US" b="0" i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103" y="3377651"/>
            <a:ext cx="10286784" cy="50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25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6714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vi-VN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Boot Devtools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6" y="2540672"/>
            <a:ext cx="9375864" cy="80564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Auto reload when changing code</a:t>
            </a:r>
            <a:endParaRPr lang="en-US" sz="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605" y="3683070"/>
            <a:ext cx="9087327" cy="8476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6839376"/>
            <a:ext cx="11114540" cy="21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09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vi-VN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Boot Devtools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9" y="2930298"/>
            <a:ext cx="10299093" cy="6894638"/>
          </a:xfrm>
          <a:prstGeom prst="rect">
            <a:avLst/>
          </a:prstGeom>
        </p:spPr>
      </p:pic>
      <p:pic>
        <p:nvPicPr>
          <p:cNvPr id="7" name="Google Shape;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94558" y="2337145"/>
            <a:ext cx="10441837" cy="8791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372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vi-VN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Spring Boot Devtools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90" y="2655986"/>
            <a:ext cx="9230558" cy="6655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715" y="2941036"/>
            <a:ext cx="13777847" cy="484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5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11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515" y="1751229"/>
            <a:ext cx="12127034" cy="106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Final Exam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47850" y="2533651"/>
            <a:ext cx="13373100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bắt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Final Exam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giờ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91" y="4927556"/>
            <a:ext cx="16764136" cy="39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53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866046" cy="55714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spring.io/projects/spring-boot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spring.io/guides#getting-started-guides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4" y="3511550"/>
            <a:ext cx="12070474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1" y="3511550"/>
            <a:ext cx="8867274" cy="483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40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1"/>
            <a:ext cx="14575277" cy="9144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2: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/>
              <a:t>database into </a:t>
            </a:r>
            <a:r>
              <a:rPr lang="en-US" dirty="0" err="1"/>
              <a:t>application.properties</a:t>
            </a:r>
            <a:r>
              <a:rPr lang="en-US" dirty="0"/>
              <a:t> </a:t>
            </a:r>
            <a:r>
              <a:rPr lang="en-US" dirty="0" smtClean="0"/>
              <a:t>file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7" y="4182341"/>
            <a:ext cx="5029200" cy="65718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666" y="4182340"/>
            <a:ext cx="15624520" cy="545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676" y="2095040"/>
            <a:ext cx="13993159" cy="9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13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" y="2457451"/>
            <a:ext cx="10441837" cy="8791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9345" y="4428883"/>
            <a:ext cx="11398150" cy="516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87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496722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Hello World Spring Data JPA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50573" y="2533650"/>
            <a:ext cx="19375877" cy="209549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3: Create </a:t>
            </a:r>
            <a:r>
              <a:rPr lang="en-US" dirty="0"/>
              <a:t>Persistent </a:t>
            </a:r>
            <a:r>
              <a:rPr lang="en-US" dirty="0" smtClean="0"/>
              <a:t>Object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</a:t>
            </a:r>
            <a:r>
              <a:rPr lang="en-US" dirty="0"/>
              <a:t>4: Create interface </a:t>
            </a:r>
            <a:r>
              <a:rPr lang="en-US" dirty="0" err="1"/>
              <a:t>JpaRepository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5638799"/>
            <a:ext cx="23534157" cy="54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6473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29271</TotalTime>
  <Words>596</Words>
  <Application>Microsoft Office PowerPoint</Application>
  <PresentationFormat>Custom</PresentationFormat>
  <Paragraphs>147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4101</cp:revision>
  <cp:lastPrinted>2019-09-17T11:00:25Z</cp:lastPrinted>
  <dcterms:modified xsi:type="dcterms:W3CDTF">2022-04-01T09:22:33Z</dcterms:modified>
  <cp:category/>
</cp:coreProperties>
</file>